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86" r:id="rId5"/>
    <p:sldMasterId id="2147483671" r:id="rId6"/>
    <p:sldMasterId id="2147483676" r:id="rId7"/>
  </p:sldMasterIdLst>
  <p:notesMasterIdLst>
    <p:notesMasterId r:id="rId20"/>
  </p:notesMasterIdLst>
  <p:sldIdLst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797675" cy="9926638"/>
  <p:defaultTextStyle>
    <a:defPPr>
      <a:defRPr lang="en-AU"/>
    </a:defPPr>
    <a:lvl1pPr algn="l" defTabSz="457200" rtl="0" fontAlgn="base">
      <a:spcBef>
        <a:spcPct val="0"/>
      </a:spcBef>
      <a:spcAft>
        <a:spcPct val="0"/>
      </a:spcAft>
      <a:defRPr sz="2800" kern="1200">
        <a:solidFill>
          <a:srgbClr val="F58025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800" kern="1200">
        <a:solidFill>
          <a:srgbClr val="F58025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800" kern="1200">
        <a:solidFill>
          <a:srgbClr val="F58025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800" kern="1200">
        <a:solidFill>
          <a:srgbClr val="F58025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800" kern="1200">
        <a:solidFill>
          <a:srgbClr val="F58025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rgbClr val="F58025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rgbClr val="F58025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rgbClr val="F58025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rgbClr val="F58025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747C"/>
    <a:srgbClr val="565656"/>
    <a:srgbClr val="F58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79" autoAdjust="0"/>
    <p:restoredTop sz="91807" autoAdjust="0"/>
  </p:normalViewPr>
  <p:slideViewPr>
    <p:cSldViewPr snapToGrid="0" snapToObjects="1">
      <p:cViewPr varScale="1">
        <p:scale>
          <a:sx n="82" d="100"/>
          <a:sy n="82" d="100"/>
        </p:scale>
        <p:origin x="1090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D99DB18C-4FAD-41B4-8839-9E6826BEB663}" type="datetimeFigureOut">
              <a:rPr lang="en-AU" altLang="en-US"/>
              <a:pPr/>
              <a:t>01/04/2025</a:t>
            </a:fld>
            <a:endParaRPr lang="en-AU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E41B6B2F-A1DA-49C6-87A1-5B176376F71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80042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Casing material = ZE41A Magnesium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Alloy (1.84 g/cm^3, steel is 7.85 </a:t>
            </a:r>
            <a:r>
              <a:rPr lang="en-AU" sz="1200" kern="1200" baseline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g/cm^3)</a:t>
            </a:r>
            <a:endParaRPr lang="en-AU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6B2F-A1DA-49C6-87A1-5B176376F715}" type="slidenum">
              <a:rPr lang="en-AU" altLang="en-US" smtClean="0"/>
              <a:pPr/>
              <a:t>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232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/>
              <a:t>Materials: casing = non-ferrous (ZE41A); spline = non-ferrous (ZE41A); </a:t>
            </a:r>
            <a:r>
              <a:rPr lang="en-AU" sz="1200" dirty="0" err="1" smtClean="0"/>
              <a:t>ringGear</a:t>
            </a:r>
            <a:r>
              <a:rPr lang="en-AU" sz="1200" baseline="0" dirty="0" smtClean="0"/>
              <a:t> = ferrous AISI-9310</a:t>
            </a:r>
            <a:endParaRPr lang="en-AU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B6B2F-A1DA-49C6-87A1-5B176376F715}" type="slidenum">
              <a:rPr lang="en-AU" altLang="en-US" smtClean="0"/>
              <a:pPr/>
              <a:t>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6057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Officia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0"/>
          <p:cNvSpPr>
            <a:spLocks noGrp="1"/>
          </p:cNvSpPr>
          <p:nvPr>
            <p:ph sz="quarter" idx="12" hasCustomPrompt="1"/>
          </p:nvPr>
        </p:nvSpPr>
        <p:spPr>
          <a:xfrm>
            <a:off x="655060" y="5029887"/>
            <a:ext cx="10841883" cy="3686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/>
            </a:lvl1pPr>
          </a:lstStyle>
          <a:p>
            <a:pPr lvl="0"/>
            <a:r>
              <a:rPr lang="en-US" dirty="0" smtClean="0"/>
              <a:t>Author</a:t>
            </a:r>
            <a:endParaRPr lang="en-AU" dirty="0"/>
          </a:p>
        </p:txBody>
      </p:sp>
      <p:sp>
        <p:nvSpPr>
          <p:cNvPr id="7" name="Content Placeholder 22"/>
          <p:cNvSpPr>
            <a:spLocks noGrp="1"/>
          </p:cNvSpPr>
          <p:nvPr>
            <p:ph sz="quarter" idx="13" hasCustomPrompt="1"/>
          </p:nvPr>
        </p:nvSpPr>
        <p:spPr>
          <a:xfrm>
            <a:off x="655060" y="5389561"/>
            <a:ext cx="10841883" cy="52945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6A747C"/>
                </a:solidFill>
              </a:defRPr>
            </a:lvl1pPr>
          </a:lstStyle>
          <a:p>
            <a:pPr lvl="0"/>
            <a:r>
              <a:rPr lang="en-US" dirty="0" smtClean="0"/>
              <a:t>Position</a:t>
            </a:r>
            <a:endParaRPr lang="en-AU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69954" y="1779640"/>
            <a:ext cx="10926989" cy="125716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200">
                <a:solidFill>
                  <a:srgbClr val="F58025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Title first line</a:t>
            </a:r>
            <a:br>
              <a:rPr lang="en-AU" dirty="0" smtClean="0"/>
            </a:br>
            <a:r>
              <a:rPr lang="en-AU" dirty="0" smtClean="0"/>
              <a:t>Optional second line</a:t>
            </a:r>
          </a:p>
        </p:txBody>
      </p:sp>
    </p:spTree>
    <p:extLst>
      <p:ext uri="{BB962C8B-B14F-4D97-AF65-F5344CB8AC3E}">
        <p14:creationId xmlns:p14="http://schemas.microsoft.com/office/powerpoint/2010/main" val="329522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Officia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0"/>
          <p:cNvSpPr>
            <a:spLocks noGrp="1"/>
          </p:cNvSpPr>
          <p:nvPr>
            <p:ph sz="quarter" idx="12" hasCustomPrompt="1"/>
          </p:nvPr>
        </p:nvSpPr>
        <p:spPr>
          <a:xfrm>
            <a:off x="655060" y="5029887"/>
            <a:ext cx="10841883" cy="3686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/>
            </a:lvl1pPr>
          </a:lstStyle>
          <a:p>
            <a:pPr lvl="0"/>
            <a:r>
              <a:rPr lang="en-US" dirty="0" smtClean="0"/>
              <a:t>Author</a:t>
            </a:r>
            <a:endParaRPr lang="en-AU" dirty="0"/>
          </a:p>
        </p:txBody>
      </p:sp>
      <p:sp>
        <p:nvSpPr>
          <p:cNvPr id="7" name="Content Placeholder 22"/>
          <p:cNvSpPr>
            <a:spLocks noGrp="1"/>
          </p:cNvSpPr>
          <p:nvPr>
            <p:ph sz="quarter" idx="13" hasCustomPrompt="1"/>
          </p:nvPr>
        </p:nvSpPr>
        <p:spPr>
          <a:xfrm>
            <a:off x="655060" y="5389561"/>
            <a:ext cx="10841883" cy="52945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6A747C"/>
                </a:solidFill>
              </a:defRPr>
            </a:lvl1pPr>
          </a:lstStyle>
          <a:p>
            <a:pPr lvl="0"/>
            <a:r>
              <a:rPr lang="en-US" dirty="0" smtClean="0"/>
              <a:t>Position</a:t>
            </a:r>
            <a:endParaRPr lang="en-AU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69954" y="1779640"/>
            <a:ext cx="10926989" cy="125716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200">
                <a:solidFill>
                  <a:srgbClr val="F58025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Title first line</a:t>
            </a:r>
            <a:br>
              <a:rPr lang="en-AU" dirty="0" smtClean="0"/>
            </a:br>
            <a:r>
              <a:rPr lang="en-AU" dirty="0" smtClean="0"/>
              <a:t>Optional second line</a:t>
            </a:r>
          </a:p>
        </p:txBody>
      </p:sp>
    </p:spTree>
    <p:extLst>
      <p:ext uri="{BB962C8B-B14F-4D97-AF65-F5344CB8AC3E}">
        <p14:creationId xmlns:p14="http://schemas.microsoft.com/office/powerpoint/2010/main" val="47350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 Officia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44042" y="1806682"/>
            <a:ext cx="10366156" cy="4465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44033" y="1181100"/>
            <a:ext cx="10366165" cy="6255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AU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58025"/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</a:defRPr>
            </a:lvl1pPr>
            <a:lvl5pPr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8025"/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+mn-cs"/>
              </a:rPr>
              <a:t>PowerPoint Section Heading</a:t>
            </a:r>
          </a:p>
          <a:p>
            <a:pPr lvl="0"/>
            <a:endParaRPr lang="en-A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0487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Officia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8031" y="1181100"/>
            <a:ext cx="10708389" cy="50316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08024" y="555519"/>
            <a:ext cx="10708397" cy="62558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AU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58025"/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</a:defRPr>
            </a:lvl1pPr>
            <a:lvl5pPr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8025"/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+mn-cs"/>
              </a:rPr>
              <a:t>PowerPoint Section Heading</a:t>
            </a:r>
          </a:p>
          <a:p>
            <a:pPr lvl="0"/>
            <a:endParaRPr lang="en-A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C27773-0EB6-4548-ACF2-E7788B078A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8427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•"/>
        <a:defRPr sz="2400">
          <a:solidFill>
            <a:srgbClr val="565656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–"/>
        <a:defRPr sz="2400">
          <a:solidFill>
            <a:srgbClr val="56565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•"/>
        <a:defRPr sz="2400">
          <a:solidFill>
            <a:srgbClr val="56565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–"/>
        <a:defRPr sz="2400">
          <a:solidFill>
            <a:srgbClr val="56565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82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•"/>
        <a:defRPr sz="2400">
          <a:solidFill>
            <a:srgbClr val="565656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–"/>
        <a:defRPr sz="2400">
          <a:solidFill>
            <a:srgbClr val="56565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•"/>
        <a:defRPr sz="2400">
          <a:solidFill>
            <a:srgbClr val="56565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–"/>
        <a:defRPr sz="2400">
          <a:solidFill>
            <a:srgbClr val="56565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225639" y="186813"/>
            <a:ext cx="759883" cy="53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D98B3E-D909-46D2-8F7F-B6A8C67E061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005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•"/>
        <a:defRPr sz="2400">
          <a:solidFill>
            <a:srgbClr val="565656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–"/>
        <a:defRPr sz="2400">
          <a:solidFill>
            <a:srgbClr val="565656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•"/>
        <a:defRPr sz="2400">
          <a:solidFill>
            <a:srgbClr val="565656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–"/>
        <a:defRPr sz="2400">
          <a:solidFill>
            <a:srgbClr val="565656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10197" y="186813"/>
            <a:ext cx="675325" cy="53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6A74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3C27773-0EB6-4548-ACF2-E7788B078A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89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Georgia" pitchFamily="18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58025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•"/>
        <a:defRPr sz="2400">
          <a:solidFill>
            <a:srgbClr val="565656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–"/>
        <a:defRPr sz="2400">
          <a:solidFill>
            <a:srgbClr val="565656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•"/>
        <a:defRPr sz="2400">
          <a:solidFill>
            <a:srgbClr val="565656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–"/>
        <a:defRPr sz="2400">
          <a:solidFill>
            <a:srgbClr val="565656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58025"/>
        </a:buClr>
        <a:buChar char="»"/>
        <a:defRPr sz="2400">
          <a:solidFill>
            <a:srgbClr val="56565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55060" y="4936579"/>
            <a:ext cx="10841883" cy="1430549"/>
          </a:xfrm>
        </p:spPr>
        <p:txBody>
          <a:bodyPr/>
          <a:lstStyle/>
          <a:p>
            <a:pPr algn="ctr"/>
            <a:r>
              <a:rPr lang="en-AU" altLang="en-US" dirty="0" err="1">
                <a:solidFill>
                  <a:srgbClr val="6A747C"/>
                </a:solidFill>
              </a:rPr>
              <a:t>Dr.</a:t>
            </a:r>
            <a:r>
              <a:rPr lang="en-AU" altLang="en-US" dirty="0">
                <a:solidFill>
                  <a:srgbClr val="6A747C"/>
                </a:solidFill>
              </a:rPr>
              <a:t> Wenyi Wang, </a:t>
            </a:r>
            <a:r>
              <a:rPr lang="en-AU" altLang="en-US" dirty="0" err="1">
                <a:solidFill>
                  <a:srgbClr val="6A747C"/>
                </a:solidFill>
              </a:rPr>
              <a:t>Dr.</a:t>
            </a:r>
            <a:r>
              <a:rPr lang="en-AU" altLang="en-US" dirty="0">
                <a:solidFill>
                  <a:srgbClr val="6A747C"/>
                </a:solidFill>
              </a:rPr>
              <a:t> Nader Sawalhi and </a:t>
            </a:r>
            <a:r>
              <a:rPr lang="en-AU" altLang="en-US" dirty="0" err="1">
                <a:solidFill>
                  <a:srgbClr val="6A747C"/>
                </a:solidFill>
              </a:rPr>
              <a:t>Dr.</a:t>
            </a:r>
            <a:r>
              <a:rPr lang="en-AU" altLang="en-US" dirty="0">
                <a:solidFill>
                  <a:srgbClr val="6A747C"/>
                </a:solidFill>
              </a:rPr>
              <a:t> David Blunt </a:t>
            </a:r>
          </a:p>
          <a:p>
            <a:pPr algn="ctr"/>
            <a:r>
              <a:rPr lang="en-AU" altLang="en-US" dirty="0">
                <a:solidFill>
                  <a:srgbClr val="6A747C"/>
                </a:solidFill>
              </a:rPr>
              <a:t>Defence Science and Technology Group (DSTG)</a:t>
            </a:r>
          </a:p>
          <a:p>
            <a:pPr algn="ctr"/>
            <a:r>
              <a:rPr lang="en-AU" altLang="en-US" dirty="0">
                <a:solidFill>
                  <a:srgbClr val="6A747C"/>
                </a:solidFill>
              </a:rPr>
              <a:t>Melbourne, </a:t>
            </a:r>
            <a:r>
              <a:rPr lang="en-AU" altLang="en-US" dirty="0" smtClean="0">
                <a:solidFill>
                  <a:srgbClr val="6A747C"/>
                </a:solidFill>
              </a:rPr>
              <a:t>Australia</a:t>
            </a:r>
            <a:endParaRPr lang="en-AU" altLang="en-US" dirty="0">
              <a:solidFill>
                <a:srgbClr val="6A747C"/>
              </a:solidFill>
            </a:endParaRPr>
          </a:p>
          <a:p>
            <a:pPr algn="ctr"/>
            <a:r>
              <a:rPr lang="en-US" altLang="en-US" dirty="0">
                <a:solidFill>
                  <a:schemeClr val="bg2">
                    <a:lumMod val="75000"/>
                  </a:schemeClr>
                </a:solidFill>
              </a:rPr>
              <a:t>(A HUMS2025 Presentation)</a:t>
            </a:r>
            <a:endParaRPr lang="en-AU" altLang="en-US" dirty="0">
              <a:solidFill>
                <a:schemeClr val="bg2">
                  <a:lumMod val="75000"/>
                </a:schemeClr>
              </a:solidFill>
            </a:endParaRPr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69168" y="2230176"/>
            <a:ext cx="9713167" cy="960022"/>
          </a:xfrm>
        </p:spPr>
        <p:txBody>
          <a:bodyPr/>
          <a:lstStyle/>
          <a:p>
            <a:r>
              <a:rPr lang="en-AU" altLang="en-US" sz="3600" b="1" dirty="0"/>
              <a:t>The HUMS2025 Data Challenge Dataset</a:t>
            </a:r>
            <a:endParaRPr lang="en-AU" sz="3600" dirty="0"/>
          </a:p>
        </p:txBody>
      </p:sp>
      <p:pic>
        <p:nvPicPr>
          <p:cNvPr id="5" name="Picture 5" descr="HUMS2025 24-25 March 2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974" y="-1"/>
            <a:ext cx="3207026" cy="240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6874" y="92423"/>
            <a:ext cx="48301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altLang="en-US" sz="1400" b="1" dirty="0" smtClean="0">
                <a:solidFill>
                  <a:srgbClr val="6A747C"/>
                </a:solidFill>
              </a:rPr>
              <a:t>The 14</a:t>
            </a:r>
            <a:r>
              <a:rPr lang="en-AU" altLang="en-US" sz="1400" b="1" baseline="30000" dirty="0" smtClean="0">
                <a:solidFill>
                  <a:srgbClr val="6A747C"/>
                </a:solidFill>
              </a:rPr>
              <a:t>th</a:t>
            </a:r>
            <a:r>
              <a:rPr lang="en-AU" altLang="en-US" sz="1400" b="1" dirty="0" smtClean="0">
                <a:solidFill>
                  <a:srgbClr val="6A747C"/>
                </a:solidFill>
              </a:rPr>
              <a:t> DSTG International Conference on </a:t>
            </a:r>
          </a:p>
          <a:p>
            <a:pPr algn="ctr"/>
            <a:r>
              <a:rPr lang="en-AU" altLang="en-US" sz="1400" b="1" dirty="0" smtClean="0">
                <a:solidFill>
                  <a:srgbClr val="6A747C"/>
                </a:solidFill>
              </a:rPr>
              <a:t>Health &amp; Usage Monitoring Systems (HUMS2025) </a:t>
            </a:r>
          </a:p>
          <a:p>
            <a:pPr algn="ctr"/>
            <a:r>
              <a:rPr lang="en-AU" altLang="en-US" sz="1400" b="1" dirty="0" smtClean="0">
                <a:solidFill>
                  <a:srgbClr val="6A747C"/>
                </a:solidFill>
              </a:rPr>
              <a:t>Melbourne</a:t>
            </a:r>
            <a:r>
              <a:rPr lang="en-AU" altLang="en-US" sz="1400" b="1" dirty="0">
                <a:solidFill>
                  <a:srgbClr val="6A747C"/>
                </a:solidFill>
              </a:rPr>
              <a:t>, Australia</a:t>
            </a:r>
          </a:p>
        </p:txBody>
      </p:sp>
    </p:spTree>
    <p:extLst>
      <p:ext uri="{BB962C8B-B14F-4D97-AF65-F5344CB8AC3E}">
        <p14:creationId xmlns:p14="http://schemas.microsoft.com/office/powerpoint/2010/main" val="390696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1477" y="191063"/>
            <a:ext cx="104166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Real-time Monitoring – </a:t>
            </a:r>
            <a:r>
              <a:rPr lang="en-AU" altLang="en-US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SSA-Pinion </a:t>
            </a:r>
            <a:r>
              <a:rPr lang="en-AU" altLang="en-US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Unified </a:t>
            </a:r>
            <a:r>
              <a:rPr lang="en-AU" altLang="en-US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Change Detection </a:t>
            </a:r>
            <a:r>
              <a:rPr lang="en-AU" altLang="en-US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(GMH </a:t>
            </a:r>
            <a:r>
              <a:rPr lang="en-AU" altLang="en-US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removed</a:t>
            </a:r>
            <a:r>
              <a:rPr lang="en-AU" altLang="en-US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)</a:t>
            </a:r>
            <a:r>
              <a:rPr lang="en-US" altLang="en-US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endParaRPr lang="en-US" altLang="en-US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627680"/>
            <a:ext cx="11645966" cy="59023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9307407" y="264696"/>
            <a:ext cx="1" cy="981848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8063362" y="-51566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sz="1600" b="1" dirty="0" smtClean="0">
                <a:solidFill>
                  <a:srgbClr val="00B050"/>
                </a:solidFill>
              </a:rPr>
              <a:t>Day 12 &amp; 15</a:t>
            </a:r>
            <a:endParaRPr lang="en-AU" sz="1600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8699879" y="338329"/>
            <a:ext cx="96252" cy="869005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5028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29767" y="186813"/>
            <a:ext cx="235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Questions ???</a:t>
            </a:r>
            <a:endParaRPr lang="en-US" altLang="en-US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67" y="1025012"/>
            <a:ext cx="8168390" cy="542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2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26367" y="1203648"/>
            <a:ext cx="10199272" cy="5103845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 smtClean="0"/>
              <a:t>We would like to acknowledge and thank the invaluable contribution and support provided through the different stages of the </a:t>
            </a:r>
            <a:r>
              <a:rPr lang="en-AU" sz="2000" b="1" dirty="0" smtClean="0"/>
              <a:t>pinion gear test project </a:t>
            </a:r>
            <a:r>
              <a:rPr lang="en-AU" sz="2000" b="1" dirty="0" smtClean="0"/>
              <a:t>from:</a:t>
            </a:r>
          </a:p>
          <a:p>
            <a:pPr marL="0" indent="0">
              <a:buNone/>
            </a:pPr>
            <a:endParaRPr lang="en-AU" sz="2000" b="1" dirty="0"/>
          </a:p>
          <a:p>
            <a:r>
              <a:rPr lang="en-AU" sz="2000" b="1" dirty="0" smtClean="0"/>
              <a:t>The team that </a:t>
            </a:r>
            <a:r>
              <a:rPr lang="en-AU" sz="2000" b="1" dirty="0" smtClean="0"/>
              <a:t>designed and carried </a:t>
            </a:r>
            <a:r>
              <a:rPr lang="en-AU" sz="2000" b="1" dirty="0" smtClean="0"/>
              <a:t>out the Bell-206B MRG pinion gear seeded fault </a:t>
            </a:r>
            <a:r>
              <a:rPr lang="en-AU" sz="2000" b="1" dirty="0" smtClean="0"/>
              <a:t>test </a:t>
            </a:r>
            <a:r>
              <a:rPr lang="en-AU" sz="2000" b="1" dirty="0" smtClean="0"/>
              <a:t>led to the generation of the casing crack dataset for the </a:t>
            </a:r>
            <a:r>
              <a:rPr lang="en-AU" sz="2000" b="1" dirty="0" smtClean="0"/>
              <a:t>HUMS2025 Data </a:t>
            </a:r>
            <a:r>
              <a:rPr lang="en-AU" sz="2000" b="1" dirty="0" smtClean="0"/>
              <a:t>Challenge, the </a:t>
            </a:r>
            <a:r>
              <a:rPr lang="en-AU" sz="2000" b="1" dirty="0" smtClean="0"/>
              <a:t>DSTG test </a:t>
            </a:r>
            <a:r>
              <a:rPr lang="en-AU" sz="2000" b="1" dirty="0" smtClean="0"/>
              <a:t>team members are: </a:t>
            </a:r>
            <a:r>
              <a:rPr lang="en-AU" sz="2000" b="1" dirty="0"/>
              <a:t>Andrew </a:t>
            </a:r>
            <a:r>
              <a:rPr lang="en-AU" sz="2000" b="1" dirty="0" smtClean="0"/>
              <a:t>Becker, James Harris, Peter </a:t>
            </a:r>
            <a:r>
              <a:rPr lang="en-AU" sz="2000" b="1" dirty="0" smtClean="0"/>
              <a:t>Stanhope, Riyazal Hussein, Jordan Carroll, Brad Bielenberg, Eric Lee and Anna Houston;</a:t>
            </a:r>
          </a:p>
          <a:p>
            <a:pPr marL="0" indent="0">
              <a:buNone/>
            </a:pPr>
            <a:endParaRPr lang="en-AU" sz="2000" b="1" dirty="0" smtClean="0"/>
          </a:p>
          <a:p>
            <a:r>
              <a:rPr lang="en-AU" sz="2000" b="1" dirty="0"/>
              <a:t>T</a:t>
            </a:r>
            <a:r>
              <a:rPr lang="en-AU" sz="2000" b="1" dirty="0" smtClean="0"/>
              <a:t>he crack </a:t>
            </a:r>
            <a:r>
              <a:rPr lang="en-AU" sz="2000" b="1" dirty="0" err="1" smtClean="0"/>
              <a:t>fractography</a:t>
            </a:r>
            <a:r>
              <a:rPr lang="en-AU" sz="2000" b="1" dirty="0" smtClean="0"/>
              <a:t> analysts (Vui-Tung Mau, James Niclis </a:t>
            </a:r>
            <a:r>
              <a:rPr lang="en-AU" sz="2000" b="1" dirty="0" smtClean="0"/>
              <a:t>of QinetiQ and </a:t>
            </a:r>
            <a:r>
              <a:rPr lang="en-AU" sz="2000" b="1" dirty="0" smtClean="0"/>
              <a:t>Cathy Smith, Nick </a:t>
            </a:r>
            <a:r>
              <a:rPr lang="en-AU" sz="2000" b="1" dirty="0" smtClean="0"/>
              <a:t>Athiniotis of DSTG) </a:t>
            </a:r>
            <a:r>
              <a:rPr lang="en-AU" sz="2000" b="1" dirty="0" smtClean="0"/>
              <a:t>for assessing </a:t>
            </a:r>
            <a:r>
              <a:rPr lang="en-AU" sz="2000" b="1" dirty="0" smtClean="0"/>
              <a:t>and quantifying the </a:t>
            </a:r>
            <a:r>
              <a:rPr lang="en-AU" sz="2000" b="1" dirty="0" smtClean="0"/>
              <a:t>casing fracture surface;</a:t>
            </a:r>
          </a:p>
          <a:p>
            <a:endParaRPr lang="en-AU" sz="2000" b="1" dirty="0" smtClean="0"/>
          </a:p>
          <a:p>
            <a:r>
              <a:rPr lang="en-AU" sz="2000" b="1" dirty="0" smtClean="0"/>
              <a:t>DSTG Platforms Division management for their continued support for HUMS Conference series.</a:t>
            </a:r>
          </a:p>
          <a:p>
            <a:pPr marL="0" indent="0">
              <a:buNone/>
            </a:pPr>
            <a:endParaRPr lang="en-AU" sz="2000" b="1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3731679-095A-4A02-AB1A-C2FDD25C8FED}" type="slidenum">
              <a:rPr lang="en-AU" smtClean="0"/>
              <a:pPr>
                <a:defRPr/>
              </a:pPr>
              <a:t>12</a:t>
            </a:fld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326831" y="228805"/>
            <a:ext cx="3113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/>
              <a:t>Acknowledgement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722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61939" y="1611791"/>
            <a:ext cx="6755088" cy="47591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9pPr>
          </a:lstStyle>
          <a:p>
            <a:pPr defTabSz="914400"/>
            <a:r>
              <a:rPr lang="en-AU" altLang="en-US" sz="2800" b="1" kern="0" dirty="0" smtClean="0"/>
              <a:t>Background – why we did the test (gear tooth surface fatigue/wear)</a:t>
            </a:r>
          </a:p>
          <a:p>
            <a:pPr defTabSz="914400"/>
            <a:r>
              <a:rPr lang="en-AU" altLang="en-US" sz="2800" b="1" kern="0" dirty="0" smtClean="0"/>
              <a:t>Unexpected damage – a cracked casing </a:t>
            </a:r>
          </a:p>
          <a:p>
            <a:pPr defTabSz="914400"/>
            <a:r>
              <a:rPr lang="en-AU" altLang="en-US" sz="2800" b="1" kern="0" dirty="0" smtClean="0"/>
              <a:t>Deriving a dataset for HUMS2025 Data Challenge</a:t>
            </a:r>
          </a:p>
          <a:p>
            <a:pPr lvl="1" defTabSz="914400"/>
            <a:r>
              <a:rPr lang="en-AU" altLang="en-US" sz="2800" b="1" kern="0" dirty="0" smtClean="0"/>
              <a:t>Pinion/bevel hunting-tooth synchronous signal average</a:t>
            </a:r>
            <a:r>
              <a:rPr lang="en-US" altLang="en-US" sz="2800" b="1" kern="0" dirty="0" smtClean="0"/>
              <a:t> (H-SSA)</a:t>
            </a:r>
          </a:p>
          <a:p>
            <a:pPr lvl="1" defTabSz="914400"/>
            <a:r>
              <a:rPr lang="en-AU" altLang="en-US" sz="2800" b="1" kern="0" dirty="0" smtClean="0"/>
              <a:t>Selected raw data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1938" y="265113"/>
            <a:ext cx="35226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FontTx/>
              <a:buNone/>
            </a:pPr>
            <a:r>
              <a:rPr lang="en-AU" altLang="en-US" sz="32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Outline</a:t>
            </a:r>
            <a:endParaRPr lang="en-AU" altLang="en-US" sz="32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 descr="\\homes-fmb\home7\BeckerA\Desktop\Pinio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11"/>
          <a:stretch/>
        </p:blipFill>
        <p:spPr bwMode="auto">
          <a:xfrm>
            <a:off x="6947452" y="2524539"/>
            <a:ext cx="4143270" cy="29221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8360597" y="2524539"/>
            <a:ext cx="384996" cy="1039755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151563" y="1611791"/>
            <a:ext cx="2669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altLang="en-US" sz="2000" b="1" dirty="0" smtClean="0">
                <a:solidFill>
                  <a:schemeClr val="tx2"/>
                </a:solidFill>
              </a:rPr>
              <a:t>Expected type of failure</a:t>
            </a:r>
            <a:endParaRPr lang="en-A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18860" y="186812"/>
            <a:ext cx="7526338" cy="5309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9pPr>
          </a:lstStyle>
          <a:p>
            <a:pPr marL="0" indent="0" defTabSz="457200">
              <a:spcBef>
                <a:spcPct val="0"/>
              </a:spcBef>
              <a:buFontTx/>
              <a:buNone/>
              <a:defRPr/>
            </a:pPr>
            <a:r>
              <a:rPr lang="en-AU" altLang="en-US" sz="3200" b="1" kern="1200" dirty="0" smtClean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Background</a:t>
            </a:r>
            <a:endParaRPr lang="en-AU" altLang="en-US" sz="3200" b="1" kern="1200" dirty="0">
              <a:solidFill>
                <a:schemeClr val="tx1"/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528" y="1296467"/>
            <a:ext cx="8227672" cy="280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58025"/>
              </a:buClr>
              <a:buChar char="•"/>
            </a:pP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Gear 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tooth </a:t>
            </a:r>
            <a:r>
              <a:rPr lang="en-AU" sz="2000" b="1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surface fatigue or spalling</a:t>
            </a: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 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is a </a:t>
            </a:r>
            <a:r>
              <a:rPr lang="en-AU" sz="2000" b="1" dirty="0">
                <a:solidFill>
                  <a:srgbClr val="565656"/>
                </a:solidFill>
                <a:latin typeface="+mn-lt"/>
                <a:cs typeface="ＭＳ Ｐゴシック" charset="0"/>
              </a:rPr>
              <a:t>common failure mode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 in helicopter and general industrial gearboxes. </a:t>
            </a:r>
          </a:p>
          <a:p>
            <a:pPr marL="342900" indent="-342900">
              <a:spcBef>
                <a:spcPct val="20000"/>
              </a:spcBef>
              <a:buClr>
                <a:srgbClr val="F58025"/>
              </a:buClr>
              <a:buChar char="•"/>
            </a:pP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There is a </a:t>
            </a:r>
            <a:r>
              <a:rPr lang="en-AU" sz="2000" b="1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scarcity of good failure progression data </a:t>
            </a: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related 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to gear tooth spalling </a:t>
            </a: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faults 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or tooth degradation by contact fatigue. </a:t>
            </a:r>
          </a:p>
          <a:p>
            <a:pPr marL="342900" indent="-342900">
              <a:spcBef>
                <a:spcPct val="20000"/>
              </a:spcBef>
              <a:buClr>
                <a:srgbClr val="F58025"/>
              </a:buClr>
              <a:buChar char="•"/>
            </a:pP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DSTG 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established a test program to generate a set of Inductive </a:t>
            </a:r>
            <a:r>
              <a:rPr lang="en-AU" sz="2000" b="1" dirty="0">
                <a:solidFill>
                  <a:srgbClr val="565656"/>
                </a:solidFill>
                <a:latin typeface="+mn-lt"/>
                <a:cs typeface="ＭＳ Ｐゴシック" charset="0"/>
              </a:rPr>
              <a:t>Wear Debris 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Sensor (</a:t>
            </a:r>
            <a:r>
              <a:rPr lang="en-AU" sz="2000" b="1" dirty="0" err="1">
                <a:solidFill>
                  <a:srgbClr val="565656"/>
                </a:solidFill>
                <a:latin typeface="+mn-lt"/>
                <a:cs typeface="ＭＳ Ｐゴシック" charset="0"/>
              </a:rPr>
              <a:t>MetalSCAN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) data, along with accelerometer vibration </a:t>
            </a: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data. </a:t>
            </a:r>
            <a:endParaRPr lang="en-AU" sz="2000" dirty="0">
              <a:solidFill>
                <a:srgbClr val="565656"/>
              </a:solidFill>
              <a:latin typeface="+mn-lt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528" y="4850295"/>
            <a:ext cx="11388315" cy="171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58025"/>
              </a:buClr>
              <a:buChar char="•"/>
            </a:pP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Purpose: to 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monitor the progression of </a:t>
            </a:r>
            <a:r>
              <a:rPr lang="en-AU" sz="2000" b="1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3 x electric </a:t>
            </a:r>
            <a:r>
              <a:rPr lang="en-AU" sz="2000" b="1" dirty="0">
                <a:solidFill>
                  <a:srgbClr val="565656"/>
                </a:solidFill>
                <a:latin typeface="+mn-lt"/>
                <a:cs typeface="ＭＳ Ｐゴシック" charset="0"/>
              </a:rPr>
              <a:t>discharge machined </a:t>
            </a:r>
            <a:r>
              <a:rPr lang="en-AU" sz="2000" b="1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(EDM) notches</a:t>
            </a: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 (seeded faults) 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from initial pitting to advanced stage spalling under controlled conditions. </a:t>
            </a:r>
            <a:endParaRPr lang="en-AU" sz="2000" dirty="0" smtClean="0">
              <a:solidFill>
                <a:srgbClr val="565656"/>
              </a:solidFill>
              <a:latin typeface="+mn-lt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rgbClr val="F58025"/>
              </a:buClr>
              <a:buChar char="•"/>
            </a:pP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Use real-time </a:t>
            </a:r>
            <a:r>
              <a:rPr lang="en-AU" sz="2000" dirty="0">
                <a:solidFill>
                  <a:srgbClr val="565656"/>
                </a:solidFill>
                <a:latin typeface="+mn-lt"/>
                <a:cs typeface="ＭＳ Ｐゴシック" charset="0"/>
              </a:rPr>
              <a:t>monitoring and analyses of the wear debris and vibration </a:t>
            </a:r>
            <a:r>
              <a:rPr lang="en-AU" sz="2000" dirty="0" smtClean="0">
                <a:solidFill>
                  <a:srgbClr val="565656"/>
                </a:solidFill>
                <a:latin typeface="+mn-lt"/>
                <a:cs typeface="ＭＳ Ｐゴシック" charset="0"/>
              </a:rPr>
              <a:t>data to monitor progress and prevent catastrophic gearbox failure. </a:t>
            </a:r>
            <a:endParaRPr lang="en-AU" sz="2000" dirty="0">
              <a:solidFill>
                <a:srgbClr val="565656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38" y="819517"/>
            <a:ext cx="2948384" cy="392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5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1938" y="1508558"/>
            <a:ext cx="3662654" cy="4666230"/>
          </a:xfrm>
          <a:prstGeom prst="rect">
            <a:avLst/>
          </a:prstGeom>
        </p:spPr>
        <p:txBody>
          <a:bodyPr/>
          <a:lstStyle/>
          <a:p>
            <a:r>
              <a:rPr lang="en-AU" altLang="en-US" sz="2000" dirty="0" smtClean="0"/>
              <a:t>22 days of overload testing</a:t>
            </a:r>
          </a:p>
          <a:p>
            <a:r>
              <a:rPr lang="en-AU" altLang="en-US" sz="2000" dirty="0" smtClean="0"/>
              <a:t>89 load cycles (100%-125%-150%-125% rated load)</a:t>
            </a:r>
          </a:p>
          <a:p>
            <a:r>
              <a:rPr lang="en-AU" altLang="en-US" sz="2000" dirty="0" smtClean="0"/>
              <a:t>Some increase in wear debris counts </a:t>
            </a:r>
            <a:r>
              <a:rPr lang="en-AU" altLang="en-US" sz="2000" b="1" dirty="0" smtClean="0"/>
              <a:t>(~100 accumulated ferrous metal particles</a:t>
            </a:r>
            <a:r>
              <a:rPr lang="en-AU" altLang="en-US" sz="2000" dirty="0" smtClean="0"/>
              <a:t>)</a:t>
            </a:r>
          </a:p>
          <a:p>
            <a:r>
              <a:rPr lang="en-US" altLang="en-US" sz="2000" b="1" dirty="0" smtClean="0"/>
              <a:t>Not as many </a:t>
            </a:r>
            <a:r>
              <a:rPr lang="en-US" altLang="en-US" sz="2000" dirty="0" smtClean="0"/>
              <a:t>WD particles as expected</a:t>
            </a:r>
          </a:p>
          <a:p>
            <a:r>
              <a:rPr lang="en-US" altLang="en-US" sz="2000" dirty="0" smtClean="0"/>
              <a:t>Particles </a:t>
            </a:r>
            <a:r>
              <a:rPr lang="en-US" altLang="en-US" sz="2000" b="1" dirty="0" smtClean="0"/>
              <a:t>– some gear material</a:t>
            </a:r>
            <a:endParaRPr lang="en-AU" altLang="en-US" sz="2000" dirty="0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1938" y="265113"/>
            <a:ext cx="81846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FontTx/>
              <a:buNone/>
            </a:pPr>
            <a:r>
              <a:rPr lang="en-AU" altLang="en-US" sz="2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Unexpected Damage – a Cracked Casing</a:t>
            </a:r>
            <a:endParaRPr lang="en-AU" altLang="en-US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Cracking casing_11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2670" y="871779"/>
            <a:ext cx="7597708" cy="53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222141" y="1013791"/>
            <a:ext cx="6655737" cy="54903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9pPr>
          </a:lstStyle>
          <a:p>
            <a:pPr defTabSz="914400"/>
            <a:r>
              <a:rPr lang="en-AU" altLang="en-US" sz="1800" b="1" kern="0" dirty="0" smtClean="0"/>
              <a:t>Originated</a:t>
            </a:r>
            <a:r>
              <a:rPr lang="en-AU" altLang="en-US" sz="1800" kern="0" dirty="0" smtClean="0"/>
              <a:t> on or near the </a:t>
            </a:r>
            <a:r>
              <a:rPr lang="en-AU" altLang="en-US" sz="1800" b="1" kern="0" dirty="0" smtClean="0"/>
              <a:t>spline</a:t>
            </a:r>
            <a:r>
              <a:rPr lang="en-AU" altLang="en-US" sz="1800" kern="0" dirty="0" smtClean="0"/>
              <a:t> in the upper casing that holds the </a:t>
            </a:r>
            <a:r>
              <a:rPr lang="en-AU" altLang="en-US" sz="1800" kern="0" dirty="0" err="1" smtClean="0"/>
              <a:t>epicyclic</a:t>
            </a:r>
            <a:r>
              <a:rPr lang="en-AU" altLang="en-US" sz="1800" kern="0" dirty="0" smtClean="0"/>
              <a:t> ring gear likely </a:t>
            </a:r>
            <a:r>
              <a:rPr lang="en-AU" altLang="en-US" sz="1800" b="1" kern="0" dirty="0" smtClean="0"/>
              <a:t>before the test began</a:t>
            </a:r>
          </a:p>
          <a:p>
            <a:pPr defTabSz="914400"/>
            <a:r>
              <a:rPr lang="en-AU" altLang="en-US" sz="1800" kern="0" dirty="0" smtClean="0"/>
              <a:t>Fatigue crack propagated in two directions</a:t>
            </a:r>
          </a:p>
          <a:p>
            <a:pPr lvl="1" defTabSz="914400"/>
            <a:r>
              <a:rPr lang="en-AU" altLang="en-US" sz="1800" kern="0" dirty="0" smtClean="0"/>
              <a:t>Horizontally towards a threaded hole for a </a:t>
            </a:r>
            <a:r>
              <a:rPr lang="en-AU" altLang="en-US" sz="1800" b="1" kern="0" dirty="0" smtClean="0"/>
              <a:t>stud </a:t>
            </a:r>
            <a:r>
              <a:rPr lang="en-AU" altLang="en-US" sz="1800" kern="0" dirty="0" smtClean="0"/>
              <a:t>securing the gearbox to a support strut</a:t>
            </a:r>
          </a:p>
          <a:p>
            <a:pPr lvl="1" defTabSz="914400"/>
            <a:r>
              <a:rPr lang="en-AU" altLang="en-US" sz="1800" kern="0" dirty="0" smtClean="0"/>
              <a:t>Vertically up into the top of the upper casing</a:t>
            </a:r>
          </a:p>
          <a:p>
            <a:pPr defTabSz="914400"/>
            <a:r>
              <a:rPr lang="en-AU" altLang="en-US" sz="1800" kern="0" dirty="0" smtClean="0"/>
              <a:t>The fatigue crack ultimately </a:t>
            </a:r>
            <a:r>
              <a:rPr lang="en-AU" altLang="en-US" sz="1800" kern="0" dirty="0"/>
              <a:t>resulted in an </a:t>
            </a:r>
            <a:r>
              <a:rPr lang="en-AU" altLang="en-US" sz="1800" b="1" kern="0" dirty="0"/>
              <a:t>overload-induced fracture </a:t>
            </a:r>
            <a:r>
              <a:rPr lang="en-AU" altLang="en-US" sz="1800" kern="0" dirty="0"/>
              <a:t>that caused a section of the casing to break away. </a:t>
            </a:r>
          </a:p>
          <a:p>
            <a:pPr defTabSz="914400"/>
            <a:r>
              <a:rPr lang="en-AU" altLang="en-US" sz="1800" kern="0" dirty="0"/>
              <a:t>Note that the </a:t>
            </a:r>
            <a:r>
              <a:rPr lang="en-AU" altLang="en-US" sz="1800" b="1" kern="0" dirty="0"/>
              <a:t>ring gear </a:t>
            </a:r>
            <a:r>
              <a:rPr lang="en-AU" altLang="en-US" sz="1800" kern="0" dirty="0"/>
              <a:t>itself was still </a:t>
            </a:r>
            <a:r>
              <a:rPr lang="en-AU" altLang="en-US" sz="1800" b="1" kern="0" dirty="0"/>
              <a:t>intact</a:t>
            </a:r>
            <a:r>
              <a:rPr lang="en-AU" altLang="en-US" sz="1800" kern="0" dirty="0"/>
              <a:t> so that the planetary gear set was still </a:t>
            </a:r>
            <a:r>
              <a:rPr lang="en-AU" altLang="en-US" sz="1800" kern="0" dirty="0" smtClean="0"/>
              <a:t>held </a:t>
            </a:r>
            <a:r>
              <a:rPr lang="en-AU" altLang="en-US" sz="1800" kern="0" dirty="0"/>
              <a:t>together</a:t>
            </a:r>
            <a:r>
              <a:rPr lang="en-AU" altLang="en-US" sz="1800" kern="0" dirty="0" smtClean="0"/>
              <a:t>.</a:t>
            </a:r>
          </a:p>
          <a:p>
            <a:pPr defTabSz="914400"/>
            <a:r>
              <a:rPr lang="en-AU" altLang="en-US" sz="1800" b="1" kern="0" dirty="0" smtClean="0"/>
              <a:t>Note</a:t>
            </a:r>
            <a:r>
              <a:rPr lang="en-AU" altLang="en-US" sz="1800" kern="0" dirty="0" smtClean="0"/>
              <a:t>: this casing crack has </a:t>
            </a:r>
            <a:r>
              <a:rPr lang="en-AU" altLang="en-US" sz="1800" b="1" kern="0" dirty="0" smtClean="0"/>
              <a:t>no bearing on the quality </a:t>
            </a:r>
            <a:r>
              <a:rPr lang="en-AU" altLang="en-US" sz="1800" kern="0" dirty="0" smtClean="0"/>
              <a:t>of the gearbox because the test gearbox was: (</a:t>
            </a:r>
            <a:r>
              <a:rPr lang="en-AU" altLang="en-US" sz="1800" b="1" i="1" kern="0" dirty="0" smtClean="0"/>
              <a:t>a</a:t>
            </a:r>
            <a:r>
              <a:rPr lang="en-AU" altLang="en-US" sz="1800" kern="0" dirty="0" smtClean="0"/>
              <a:t>) </a:t>
            </a:r>
            <a:r>
              <a:rPr lang="en-AU" altLang="en-US" sz="1800" b="1" kern="0" dirty="0" smtClean="0"/>
              <a:t>retired</a:t>
            </a:r>
            <a:r>
              <a:rPr lang="en-AU" altLang="en-US" sz="1800" kern="0" dirty="0" smtClean="0"/>
              <a:t> from service and no longer fit to fly; and (</a:t>
            </a:r>
            <a:r>
              <a:rPr lang="en-AU" altLang="en-US" sz="1800" b="1" i="1" kern="0" dirty="0" smtClean="0"/>
              <a:t>b</a:t>
            </a:r>
            <a:r>
              <a:rPr lang="en-AU" altLang="en-US" sz="1800" kern="0" dirty="0" smtClean="0"/>
              <a:t>) was subjected to </a:t>
            </a:r>
            <a:r>
              <a:rPr lang="en-AU" altLang="en-US" sz="1800" b="1" kern="0" dirty="0" smtClean="0"/>
              <a:t>severe overload</a:t>
            </a:r>
            <a:r>
              <a:rPr lang="en-AU" altLang="en-US" sz="1800" kern="0" dirty="0" smtClean="0"/>
              <a:t> (125% and 150% of the rated continuous load) for most of this test in order to accelerate the fault progression, and similar high loads in previous tests.</a:t>
            </a:r>
            <a:endParaRPr lang="en-US" altLang="en-US" sz="1800" kern="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2141" y="239336"/>
            <a:ext cx="54734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AU" altLang="en-US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Upper Casing Fracture Surface</a:t>
            </a:r>
            <a:endParaRPr lang="en-AU" altLang="en-US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174" y="1247746"/>
            <a:ext cx="5077348" cy="43102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21443" y="4656825"/>
            <a:ext cx="986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sz="2000" b="1" kern="0" dirty="0">
                <a:solidFill>
                  <a:schemeClr val="accent3">
                    <a:lumMod val="85000"/>
                  </a:schemeClr>
                </a:solidFill>
              </a:rPr>
              <a:t>spline</a:t>
            </a:r>
            <a:endParaRPr lang="en-AU" sz="2000" dirty="0">
              <a:solidFill>
                <a:schemeClr val="accent3">
                  <a:lumMod val="8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8437906" y="4586124"/>
            <a:ext cx="904057" cy="270756"/>
          </a:xfrm>
          <a:prstGeom prst="straightConnector1">
            <a:avLst/>
          </a:prstGeom>
          <a:noFill/>
          <a:ln w="28575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968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93663" y="1061634"/>
            <a:ext cx="6456224" cy="54981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+mn-lt"/>
              </a:defRPr>
            </a:lvl9pPr>
          </a:lstStyle>
          <a:p>
            <a:pPr defTabSz="914400"/>
            <a:r>
              <a:rPr lang="en-AU" altLang="en-US" sz="2000" kern="0" dirty="0" smtClean="0"/>
              <a:t>The HUMS2025 Data Challenge dataset contains vibration data from the last </a:t>
            </a:r>
            <a:r>
              <a:rPr lang="en-AU" altLang="en-US" sz="2000" b="1" kern="0" dirty="0" smtClean="0"/>
              <a:t>86 load cycles </a:t>
            </a:r>
            <a:r>
              <a:rPr lang="en-AU" altLang="en-US" sz="2000" kern="0" dirty="0" smtClean="0"/>
              <a:t>(out of 89 cycles)</a:t>
            </a:r>
          </a:p>
          <a:p>
            <a:pPr defTabSz="914400"/>
            <a:r>
              <a:rPr lang="en-AU" altLang="en-US" sz="2000" kern="0" dirty="0" smtClean="0"/>
              <a:t>Each cycle has the loading sequence </a:t>
            </a:r>
            <a:r>
              <a:rPr lang="en-AU" altLang="en-US" sz="2000" b="1" kern="0" dirty="0" smtClean="0"/>
              <a:t>100%-125%-150%-125% with 20 minutes</a:t>
            </a:r>
            <a:r>
              <a:rPr lang="en-AU" altLang="en-US" sz="2000" kern="0" dirty="0" smtClean="0"/>
              <a:t> at each load level</a:t>
            </a:r>
          </a:p>
          <a:p>
            <a:pPr defTabSz="914400"/>
            <a:r>
              <a:rPr lang="en-AU" altLang="en-US" sz="2000" kern="0" dirty="0" smtClean="0"/>
              <a:t>There are </a:t>
            </a:r>
            <a:r>
              <a:rPr lang="en-AU" altLang="en-US" sz="2000" b="1" kern="0" dirty="0" smtClean="0"/>
              <a:t>1830</a:t>
            </a:r>
            <a:r>
              <a:rPr lang="en-AU" altLang="en-US" sz="2000" kern="0" dirty="0" smtClean="0"/>
              <a:t> pinion/bevel hunting-tooth signal averages at the three load levels, i.e. 100%, 125% and 150% rated load (4 vibration channels)</a:t>
            </a:r>
          </a:p>
          <a:p>
            <a:pPr defTabSz="914400"/>
            <a:r>
              <a:rPr lang="en-AU" altLang="en-US" sz="2000" b="1" kern="0" dirty="0" smtClean="0"/>
              <a:t>Raw</a:t>
            </a:r>
            <a:r>
              <a:rPr lang="en-AU" altLang="en-US" sz="2000" kern="0" dirty="0" smtClean="0"/>
              <a:t> vibration data: </a:t>
            </a:r>
            <a:r>
              <a:rPr lang="en-AU" altLang="en-US" sz="2000" b="1" kern="0" dirty="0" smtClean="0"/>
              <a:t>204</a:t>
            </a:r>
            <a:r>
              <a:rPr lang="en-AU" altLang="en-US" sz="2000" kern="0" dirty="0" smtClean="0"/>
              <a:t> selected files at </a:t>
            </a:r>
            <a:r>
              <a:rPr lang="en-AU" altLang="en-US" sz="2000" b="1" kern="0" dirty="0" smtClean="0"/>
              <a:t>100%</a:t>
            </a:r>
            <a:r>
              <a:rPr lang="en-AU" altLang="en-US" sz="2000" kern="0" dirty="0" smtClean="0"/>
              <a:t> rated load; </a:t>
            </a:r>
            <a:r>
              <a:rPr lang="en-AU" altLang="en-US" sz="2000" b="1" kern="0" dirty="0" smtClean="0"/>
              <a:t>210</a:t>
            </a:r>
            <a:r>
              <a:rPr lang="en-AU" altLang="en-US" sz="2000" kern="0" dirty="0" smtClean="0"/>
              <a:t> selected files at </a:t>
            </a:r>
            <a:r>
              <a:rPr lang="en-AU" altLang="en-US" sz="2000" b="1" kern="0" dirty="0" smtClean="0"/>
              <a:t>125%</a:t>
            </a:r>
            <a:r>
              <a:rPr lang="en-AU" altLang="en-US" sz="2000" kern="0" dirty="0" smtClean="0"/>
              <a:t> rated load</a:t>
            </a:r>
          </a:p>
          <a:p>
            <a:pPr defTabSz="914400"/>
            <a:r>
              <a:rPr lang="en-AU" altLang="en-US" sz="2000" kern="0" dirty="0" smtClean="0"/>
              <a:t>Each raw data file has </a:t>
            </a:r>
            <a:r>
              <a:rPr lang="en-AU" altLang="en-US" sz="2000" b="1" kern="0" dirty="0" smtClean="0"/>
              <a:t>30 seconds </a:t>
            </a:r>
            <a:r>
              <a:rPr lang="en-AU" altLang="en-US" sz="2000" kern="0" dirty="0" smtClean="0"/>
              <a:t>of data sampled at 65573.77049180328 Hz (~2^16=</a:t>
            </a:r>
            <a:r>
              <a:rPr lang="en-AU" altLang="en-US" sz="2000" b="1" kern="0" dirty="0" smtClean="0"/>
              <a:t>65536</a:t>
            </a:r>
            <a:r>
              <a:rPr lang="en-AU" altLang="en-US" sz="2000" kern="0" dirty="0" smtClean="0"/>
              <a:t> Hz,)</a:t>
            </a:r>
          </a:p>
          <a:p>
            <a:pPr lvl="1" defTabSz="914400"/>
            <a:r>
              <a:rPr lang="en-AU" altLang="en-US" sz="2000" kern="0" dirty="0" smtClean="0"/>
              <a:t>Four vibration channels, </a:t>
            </a:r>
          </a:p>
          <a:p>
            <a:pPr lvl="1" defTabSz="914400"/>
            <a:r>
              <a:rPr lang="en-AU" altLang="en-US" sz="2000" kern="0" dirty="0" smtClean="0"/>
              <a:t>One tachometer channel at the same rate and length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7639" y="254332"/>
            <a:ext cx="6909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Dataset for the HUMS2025 Data Challenge</a:t>
            </a:r>
            <a:endParaRPr lang="en-US" altLang="en-US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 descr="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87" y="1530669"/>
            <a:ext cx="5435635" cy="445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4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2113" y="194764"/>
            <a:ext cx="4187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Real-time Monitoring</a:t>
            </a:r>
            <a:endParaRPr lang="en-US" altLang="en-US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5721" y="836908"/>
            <a:ext cx="11729801" cy="55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9019" y="194764"/>
            <a:ext cx="80489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Real-time </a:t>
            </a:r>
            <a:r>
              <a:rPr lang="en-US" altLang="en-US" sz="2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Monitoring – </a:t>
            </a:r>
            <a:r>
              <a:rPr lang="en-US" altLang="en-US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Pinion-SSA </a:t>
            </a:r>
            <a:r>
              <a:rPr lang="en-US" altLang="en-US" sz="1800" b="1" dirty="0">
                <a:solidFill>
                  <a:schemeClr val="tx1"/>
                </a:solidFill>
                <a:latin typeface="Georgia" panose="02040502050405020303" pitchFamily="18" charset="0"/>
              </a:rPr>
              <a:t>Residual method</a:t>
            </a:r>
            <a:endParaRPr lang="en-US" altLang="en-US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7" y="744321"/>
            <a:ext cx="11217910" cy="5626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06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D98B3E-D909-46D2-8F7F-B6A8C67E061D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1126" y="189296"/>
            <a:ext cx="9472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58025"/>
              </a:buClr>
              <a:buChar char="•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58025"/>
              </a:buClr>
              <a:buChar char="–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025"/>
              </a:buClr>
              <a:buChar char="»"/>
              <a:defRPr sz="2400">
                <a:solidFill>
                  <a:srgbClr val="56565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Real-time Monitoring – </a:t>
            </a:r>
            <a:r>
              <a:rPr lang="en-AU" altLang="en-US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SSA-Pinion </a:t>
            </a:r>
            <a:r>
              <a:rPr lang="en-AU" altLang="en-US" sz="1800" b="1" dirty="0">
                <a:solidFill>
                  <a:schemeClr val="tx1"/>
                </a:solidFill>
                <a:latin typeface="Georgia" panose="02040502050405020303" pitchFamily="18" charset="0"/>
              </a:rPr>
              <a:t>by Unified Change Detection </a:t>
            </a:r>
            <a:endParaRPr lang="en-US" altLang="en-US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744320"/>
            <a:ext cx="11783598" cy="5785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7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 - DSTG Cover">
  <a:themeElements>
    <a:clrScheme name="Defence DST Colour Theme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ence DST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58025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58025"/>
            </a:solidFill>
            <a:effectLst/>
            <a:latin typeface="Georgia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r">
          <a:defRPr sz="1800" b="1" dirty="0" smtClean="0">
            <a:solidFill>
              <a:srgbClr val="565656"/>
            </a:solidFill>
            <a:latin typeface="+mn-lt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 - Defence Cover">
  <a:themeElements>
    <a:clrScheme name="Defence DST Colour Theme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ence DST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58025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58025"/>
            </a:solidFill>
            <a:effectLst/>
            <a:latin typeface="Georgia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r">
          <a:defRPr sz="1800" b="1" dirty="0" smtClean="0">
            <a:solidFill>
              <a:srgbClr val="565656"/>
            </a:solidFill>
            <a:latin typeface="+mn-lt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 - Content orange bar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58025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58025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 - Content no bar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58025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58025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C198C105E2B642B8E3A5EF874E6C4C" ma:contentTypeVersion="14" ma:contentTypeDescription="Create a new document." ma:contentTypeScope="" ma:versionID="34e3de6a246b6d1956288d8e2466cd4c">
  <xsd:schema xmlns:xsd="http://www.w3.org/2001/XMLSchema" xmlns:xs="http://www.w3.org/2001/XMLSchema" xmlns:p="http://schemas.microsoft.com/office/2006/metadata/properties" xmlns:ns3="16e44b58-9973-499f-9914-d4186aec3ffc" xmlns:ns4="e69edc0a-e2d4-4d58-b135-8883019f522c" targetNamespace="http://schemas.microsoft.com/office/2006/metadata/properties" ma:root="true" ma:fieldsID="f17c86617c25116e66c4d5ecfb182112" ns3:_="" ns4:_="">
    <xsd:import namespace="16e44b58-9973-499f-9914-d4186aec3ffc"/>
    <xsd:import namespace="e69edc0a-e2d4-4d58-b135-8883019f522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44b58-9973-499f-9914-d4186aec3f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edc0a-e2d4-4d58-b135-8883019f52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8B8206-4127-4F9A-9435-0B140DA609B1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6e44b58-9973-499f-9914-d4186aec3ffc"/>
    <ds:schemaRef ds:uri="http://purl.org/dc/elements/1.1/"/>
    <ds:schemaRef ds:uri="http://schemas.microsoft.com/office/2006/metadata/properties"/>
    <ds:schemaRef ds:uri="e69edc0a-e2d4-4d58-b135-8883019f522c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6144B9-B5A7-4D6E-AFE5-F489C7F2F6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e44b58-9973-499f-9914-d4186aec3ffc"/>
    <ds:schemaRef ds:uri="e69edc0a-e2d4-4d58-b135-8883019f52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C4AF3A-0773-462A-9F06-1F3C9258D3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DSR PPT</Template>
  <TotalTime>1283</TotalTime>
  <Words>770</Words>
  <Application>Microsoft Office PowerPoint</Application>
  <PresentationFormat>Widescreen</PresentationFormat>
  <Paragraphs>73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MS PGothic</vt:lpstr>
      <vt:lpstr>MS PGothic</vt:lpstr>
      <vt:lpstr>Arial</vt:lpstr>
      <vt:lpstr>Calibri</vt:lpstr>
      <vt:lpstr>Georgia</vt:lpstr>
      <vt:lpstr>1 - DSTG Cover</vt:lpstr>
      <vt:lpstr>2 - Defence Cover</vt:lpstr>
      <vt:lpstr>3 - Content orange bar</vt:lpstr>
      <vt:lpstr>4 - Content no bar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Defence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Document Title Document Subtitle</dc:title>
  <dc:creator>owen.gibbons</dc:creator>
  <cp:lastModifiedBy>Wang, Wenyi DR</cp:lastModifiedBy>
  <cp:revision>177</cp:revision>
  <cp:lastPrinted>2019-11-13T06:58:17Z</cp:lastPrinted>
  <dcterms:created xsi:type="dcterms:W3CDTF">2015-07-07T02:06:49Z</dcterms:created>
  <dcterms:modified xsi:type="dcterms:W3CDTF">2025-04-01T01:40:59Z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BN97497368</vt:lpwstr>
  </property>
  <property fmtid="{D5CDD505-2E9C-101B-9397-08002B2CF9AE}" pid="4" name="Objective-Title">
    <vt:lpwstr>HUMS 2025_Data Challenge Dataset Description_WW_new</vt:lpwstr>
  </property>
  <property fmtid="{D5CDD505-2E9C-101B-9397-08002B2CF9AE}" pid="5" name="Objective-Comment">
    <vt:lpwstr>Presented at HUMS Conference (HUMS2025) on 24 Mar 2025._x000d_Published via https://humsconference.com.au/Papers.html  on 31 Mar 2025.</vt:lpwstr>
  </property>
  <property fmtid="{D5CDD505-2E9C-101B-9397-08002B2CF9AE}" pid="6" name="Objective-CreationStamp">
    <vt:filetime>2025-02-20T05:06:02Z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2025-04-01T01:31:34Z</vt:filetime>
  </property>
  <property fmtid="{D5CDD505-2E9C-101B-9397-08002B2CF9AE}" pid="11" name="Objective-Owner">
    <vt:lpwstr>Defence</vt:lpwstr>
  </property>
  <property fmtid="{D5CDD505-2E9C-101B-9397-08002B2CF9AE}" pid="12" name="Objective-Path">
    <vt:lpwstr>Objective Global Folder - PROD:Defence Business Units:Defence Science and Technology Group:PLAT : Platforms:PLAT - Active Corporate Files:04 DSTG PLAT - MSTC (New Structure):PLAT - MSTC - Power and Dynamics (PAD):PLAT - PAD - Machine Dynamics, Data and Fu</vt:lpwstr>
  </property>
  <property fmtid="{D5CDD505-2E9C-101B-9397-08002B2CF9AE}" pid="13" name="Objective-Parent">
    <vt:lpwstr>HUMS 2025_Data Challenge Dataset Description</vt:lpwstr>
  </property>
  <property fmtid="{D5CDD505-2E9C-101B-9397-08002B2CF9AE}" pid="14" name="Objective-State">
    <vt:lpwstr>Being Edited</vt:lpwstr>
  </property>
  <property fmtid="{D5CDD505-2E9C-101B-9397-08002B2CF9AE}" pid="15" name="Objective-Version">
    <vt:lpwstr>1.10</vt:lpwstr>
  </property>
  <property fmtid="{D5CDD505-2E9C-101B-9397-08002B2CF9AE}" pid="16" name="Objective-VersionNumber">
    <vt:i4>11</vt:i4>
  </property>
  <property fmtid="{D5CDD505-2E9C-101B-9397-08002B2CF9AE}" pid="17" name="Objective-VersionComment">
    <vt:lpwstr/>
  </property>
  <property fmtid="{D5CDD505-2E9C-101B-9397-08002B2CF9AE}" pid="18" name="Objective-FileNumber">
    <vt:lpwstr>2020/1179672</vt:lpwstr>
  </property>
  <property fmtid="{D5CDD505-2E9C-101B-9397-08002B2CF9AE}" pid="19" name="Objective-Classification">
    <vt:lpwstr>Official</vt:lpwstr>
  </property>
  <property fmtid="{D5CDD505-2E9C-101B-9397-08002B2CF9AE}" pid="20" name="Objective-Caveats">
    <vt:lpwstr/>
  </property>
  <property fmtid="{D5CDD505-2E9C-101B-9397-08002B2CF9AE}" pid="21" name="Objective-Document Type [system]">
    <vt:lpwstr>Publication</vt:lpwstr>
  </property>
  <property fmtid="{D5CDD505-2E9C-101B-9397-08002B2CF9AE}" pid="22" name="ContentTypeId">
    <vt:lpwstr>0x0101006EC198C105E2B642B8E3A5EF874E6C4C</vt:lpwstr>
  </property>
  <property fmtid="{D5CDD505-2E9C-101B-9397-08002B2CF9AE}" pid="23" name="Objective-Reason for Security Classification Change [system]">
    <vt:lpwstr/>
  </property>
  <property fmtid="{D5CDD505-2E9C-101B-9397-08002B2CF9AE}" pid="24" name="Objective-Abstract">
    <vt:lpwstr/>
  </property>
  <property fmtid="{D5CDD505-2E9C-101B-9397-08002B2CF9AE}" pid="25" name="Objective-Document Number">
    <vt:lpwstr/>
  </property>
  <property fmtid="{D5CDD505-2E9C-101B-9397-08002B2CF9AE}" pid="26" name="Objective-Version#">
    <vt:lpwstr/>
  </property>
  <property fmtid="{D5CDD505-2E9C-101B-9397-08002B2CF9AE}" pid="27" name="Objective-Approval Date">
    <vt:lpwstr/>
  </property>
  <property fmtid="{D5CDD505-2E9C-101B-9397-08002B2CF9AE}" pid="28" name="Objective-Subject Matter Category">
    <vt:lpwstr/>
  </property>
  <property fmtid="{D5CDD505-2E9C-101B-9397-08002B2CF9AE}" pid="29" name="Objective-Technical Subject">
    <vt:lpwstr/>
  </property>
  <property fmtid="{D5CDD505-2E9C-101B-9397-08002B2CF9AE}" pid="30" name="Objective-DCCM">
    <vt:lpwstr/>
  </property>
  <property fmtid="{D5CDD505-2E9C-101B-9397-08002B2CF9AE}" pid="31" name="Objective-Applicability">
    <vt:lpwstr/>
  </property>
  <property fmtid="{D5CDD505-2E9C-101B-9397-08002B2CF9AE}" pid="32" name="Objective-Technical Sponsor">
    <vt:lpwstr/>
  </property>
  <property fmtid="{D5CDD505-2E9C-101B-9397-08002B2CF9AE}" pid="33" name="Objective-NSTDC Document Type">
    <vt:lpwstr/>
  </property>
  <property fmtid="{D5CDD505-2E9C-101B-9397-08002B2CF9AE}" pid="34" name="Objective-Function">
    <vt:lpwstr/>
  </property>
  <property fmtid="{D5CDD505-2E9C-101B-9397-08002B2CF9AE}" pid="35" name="Objective-Medium">
    <vt:lpwstr/>
  </property>
  <property fmtid="{D5CDD505-2E9C-101B-9397-08002B2CF9AE}" pid="36" name="Objective-Software Version">
    <vt:lpwstr/>
  </property>
  <property fmtid="{D5CDD505-2E9C-101B-9397-08002B2CF9AE}" pid="37" name="Objective-Software Application">
    <vt:lpwstr/>
  </property>
  <property fmtid="{D5CDD505-2E9C-101B-9397-08002B2CF9AE}" pid="38" name="Objective-Distribution">
    <vt:lpwstr/>
  </property>
  <property fmtid="{D5CDD505-2E9C-101B-9397-08002B2CF9AE}" pid="39" name="Objective-Copy Allowance">
    <vt:lpwstr/>
  </property>
  <property fmtid="{D5CDD505-2E9C-101B-9397-08002B2CF9AE}" pid="40" name="Objective-NSTDC Number of Copies">
    <vt:i4>0</vt:i4>
  </property>
  <property fmtid="{D5CDD505-2E9C-101B-9397-08002B2CF9AE}" pid="41" name="Objective-NSTDC Copy Number">
    <vt:i4>0</vt:i4>
  </property>
</Properties>
</file>